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15"/>
  </p:notesMasterIdLst>
  <p:sldIdLst>
    <p:sldId id="276" r:id="rId2"/>
    <p:sldId id="277" r:id="rId3"/>
    <p:sldId id="279" r:id="rId4"/>
    <p:sldId id="289" r:id="rId5"/>
    <p:sldId id="286" r:id="rId6"/>
    <p:sldId id="280" r:id="rId7"/>
    <p:sldId id="281" r:id="rId8"/>
    <p:sldId id="282" r:id="rId9"/>
    <p:sldId id="283" r:id="rId10"/>
    <p:sldId id="284" r:id="rId11"/>
    <p:sldId id="287" r:id="rId12"/>
    <p:sldId id="288" r:id="rId13"/>
    <p:sldId id="285"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64" autoAdjust="0"/>
    <p:restoredTop sz="93011" autoAdjust="0"/>
  </p:normalViewPr>
  <p:slideViewPr>
    <p:cSldViewPr>
      <p:cViewPr>
        <p:scale>
          <a:sx n="100" d="100"/>
          <a:sy n="100" d="100"/>
        </p:scale>
        <p:origin x="-2406"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AA5256-5BED-4BC4-88C2-67A03EC229CA}" type="datetimeFigureOut">
              <a:rPr lang="ru-RU"/>
              <a:pPr>
                <a:defRPr/>
              </a:pPr>
              <a:t>23.10.2018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1E930F9-FAD2-46A0-AC6F-3FE1652A872D}" type="slidenum">
              <a:rPr lang="ru-RU"/>
              <a:pPr>
                <a:defRPr/>
              </a:pPr>
              <a:t>‹#›</a:t>
            </a:fld>
            <a:endParaRPr lang="ru-RU"/>
          </a:p>
        </p:txBody>
      </p:sp>
    </p:spTree>
    <p:extLst>
      <p:ext uri="{BB962C8B-B14F-4D97-AF65-F5344CB8AC3E}">
        <p14:creationId xmlns="" xmlns:p14="http://schemas.microsoft.com/office/powerpoint/2010/main" val="4289538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11</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12</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13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CD47A-B6E4-483B-AC69-309AC7BF3DC2}" type="slidenum">
              <a:rPr lang="ru-RU" smtClean="0"/>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fld id="{2CEBA556-E3BE-4C04-96E8-4ACEFBE4B0F1}" type="datetimeFigureOut">
              <a:rPr lang="ru-RU" smtClean="0"/>
              <a:pPr>
                <a:defRPr/>
              </a:pPr>
              <a:t>23.10.2018</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6757755B-F4BB-4570-B39C-D3966502F2FE}"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B0585C95-E614-4DD8-8E54-A92FBC867347}" type="datetimeFigureOut">
              <a:rPr lang="ru-RU" smtClean="0"/>
              <a:pPr>
                <a:defRPr/>
              </a:pPr>
              <a:t>23.10.2018</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FC3677CC-C7DB-47EC-927C-EB1E8C2A4530}"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0A979431-2CDB-4AE6-A381-83D178DE11E9}" type="datetimeFigureOut">
              <a:rPr lang="ru-RU" smtClean="0"/>
              <a:pPr>
                <a:defRPr/>
              </a:pPr>
              <a:t>23.10.2018</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32DF0D02-4639-46E9-9BD6-D9B666241770}"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94F23DB0-92F3-450C-B61C-B19BA6B65166}" type="datetimeFigureOut">
              <a:rPr lang="ru-RU" smtClean="0"/>
              <a:pPr>
                <a:defRPr/>
              </a:pPr>
              <a:t>23.10.2018</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EEDFD2D-3D3E-4AA8-999E-AA8F5DDC07ED}"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D5159BB5-8A8C-4CBF-941F-05130D36A06D}" type="datetimeFigureOut">
              <a:rPr lang="ru-RU" smtClean="0"/>
              <a:pPr>
                <a:defRPr/>
              </a:pPr>
              <a:t>23.10.2018</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42A5B17C-3572-4423-82FC-D3EE5AF2F8BF}"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3EFF55C2-C997-40F6-84D7-0B504F72564C}" type="datetimeFigureOut">
              <a:rPr lang="ru-RU" smtClean="0"/>
              <a:pPr>
                <a:defRPr/>
              </a:pPr>
              <a:t>23.10.2018</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116D30A8-E340-40C8-BEBD-2B8F86B0C70D}"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6D486692-42FA-4644-A587-A9CFBC3FA72C}" type="datetimeFigureOut">
              <a:rPr lang="ru-RU" smtClean="0"/>
              <a:pPr>
                <a:defRPr/>
              </a:pPr>
              <a:t>23.10.2018</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09C9F255-2F68-4515-9E6D-513907D5ECD8}"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02CC8B01-BFAC-476E-8170-9D0DF6C4DB16}" type="datetimeFigureOut">
              <a:rPr lang="ru-RU" smtClean="0"/>
              <a:pPr>
                <a:defRPr/>
              </a:pPr>
              <a:t>23.10.2018</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6952F0D4-4FD3-4376-BF46-19187AC7A043}"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0046A685-96B9-413E-BC88-79BFCE4AA258}" type="datetimeFigureOut">
              <a:rPr lang="ru-RU" smtClean="0"/>
              <a:pPr>
                <a:defRPr/>
              </a:pPr>
              <a:t>23.10.2018</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881E4E84-0792-403A-B6E9-F789BE4A441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DE37A1F7-E9D2-4579-B883-1FBAEA0E1335}" type="datetimeFigureOut">
              <a:rPr lang="ru-RU" smtClean="0"/>
              <a:pPr>
                <a:defRPr/>
              </a:pPr>
              <a:t>23.10.2018</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D164DD5-28BA-461F-AC9A-3CBF6F8676D2}"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49F3694D-244B-4F4F-BF7C-2D383A85C65E}" type="datetimeFigureOut">
              <a:rPr lang="ru-RU" smtClean="0"/>
              <a:pPr>
                <a:defRPr/>
              </a:pPr>
              <a:t>23.10.2018</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EEB14B7-ED86-4250-B2AD-B70C974FCE1A}"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282F1E39-4C22-4FE4-B153-42B92F238FA7}" type="datetimeFigureOut">
              <a:rPr lang="ru-RU" smtClean="0"/>
              <a:pPr>
                <a:defRPr/>
              </a:pPr>
              <a:t>23.10.2018</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EE960C0-5189-4A39-8D29-674EDBCAE96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42852"/>
            <a:ext cx="9144000" cy="1174022"/>
          </a:xfrm>
          <a:prstGeom prst="rect">
            <a:avLst/>
          </a:prstGeom>
          <a:noFill/>
          <a:ln w="9525">
            <a:noFill/>
            <a:miter lim="800000"/>
            <a:headEnd/>
            <a:tailEnd/>
          </a:ln>
          <a:effectLst/>
        </p:spPr>
      </p:pic>
      <p:sp>
        <p:nvSpPr>
          <p:cNvPr id="5" name="Заголовок 1"/>
          <p:cNvSpPr txBox="1">
            <a:spLocks/>
          </p:cNvSpPr>
          <p:nvPr/>
        </p:nvSpPr>
        <p:spPr>
          <a:xfrm>
            <a:off x="1262984" y="1916832"/>
            <a:ext cx="6805848" cy="3384376"/>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800" b="1" dirty="0" smtClean="0">
                <a:latin typeface="Times New Roman" pitchFamily="18" charset="0"/>
                <a:cs typeface="Times New Roman" pitchFamily="18" charset="0"/>
              </a:rPr>
              <a:t>О представлении преподавателя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кафедры пожарной тактики и службы</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майора внутренней службы </a:t>
            </a:r>
          </a:p>
          <a:p>
            <a:r>
              <a:rPr lang="ru-RU" sz="2800" b="1" dirty="0" smtClean="0">
                <a:latin typeface="Times New Roman" pitchFamily="18" charset="0"/>
                <a:cs typeface="Times New Roman" pitchFamily="18" charset="0"/>
              </a:rPr>
              <a:t>Шавалеева М. Р.</a:t>
            </a:r>
          </a:p>
          <a:p>
            <a:r>
              <a:rPr lang="ru-RU" sz="2800" b="1" dirty="0" smtClean="0">
                <a:latin typeface="Times New Roman" pitchFamily="18" charset="0"/>
                <a:cs typeface="Times New Roman" pitchFamily="18" charset="0"/>
              </a:rPr>
              <a:t>к премии Губернатора Свердловской области</a:t>
            </a:r>
            <a:endParaRPr lang="ru-RU" sz="2800" dirty="0">
              <a:latin typeface="Times New Roman" pitchFamily="18" charset="0"/>
              <a:cs typeface="Times New Roman" pitchFamily="18" charset="0"/>
            </a:endParaRPr>
          </a:p>
        </p:txBody>
      </p:sp>
      <p:sp>
        <p:nvSpPr>
          <p:cNvPr id="6" name="Подзаголовок 2"/>
          <p:cNvSpPr txBox="1">
            <a:spLocks/>
          </p:cNvSpPr>
          <p:nvPr/>
        </p:nvSpPr>
        <p:spPr>
          <a:xfrm>
            <a:off x="459714" y="5229200"/>
            <a:ext cx="8280920" cy="1143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2100" dirty="0">
                <a:latin typeface="Times New Roman" pitchFamily="18" charset="0"/>
                <a:cs typeface="Times New Roman" pitchFamily="18" charset="0"/>
              </a:rPr>
              <a:t>Начальник кафедры </a:t>
            </a:r>
          </a:p>
          <a:p>
            <a:pPr marL="0" indent="0">
              <a:spcBef>
                <a:spcPts val="0"/>
              </a:spcBef>
              <a:buNone/>
            </a:pPr>
            <a:r>
              <a:rPr lang="ru-RU" sz="2100" dirty="0">
                <a:latin typeface="Times New Roman" pitchFamily="18" charset="0"/>
                <a:cs typeface="Times New Roman" pitchFamily="18" charset="0"/>
              </a:rPr>
              <a:t>пожарной тактики и службы</a:t>
            </a:r>
          </a:p>
          <a:p>
            <a:pPr marL="0" indent="0">
              <a:spcBef>
                <a:spcPts val="0"/>
              </a:spcBef>
              <a:buNone/>
            </a:pPr>
            <a:r>
              <a:rPr lang="ru-RU" sz="2100" dirty="0">
                <a:latin typeface="Times New Roman" pitchFamily="18" charset="0"/>
                <a:cs typeface="Times New Roman" pitchFamily="18" charset="0"/>
              </a:rPr>
              <a:t>полковник внутренней </a:t>
            </a:r>
            <a:r>
              <a:rPr lang="ru-RU" sz="2100" dirty="0" smtClean="0">
                <a:latin typeface="Times New Roman" pitchFamily="18" charset="0"/>
                <a:cs typeface="Times New Roman" pitchFamily="18" charset="0"/>
              </a:rPr>
              <a:t>службы 		</a:t>
            </a:r>
            <a:r>
              <a:rPr lang="en-US" sz="2100" dirty="0">
                <a:latin typeface="Times New Roman" pitchFamily="18" charset="0"/>
                <a:cs typeface="Times New Roman" pitchFamily="18" charset="0"/>
              </a:rPr>
              <a:t>	</a:t>
            </a:r>
            <a:r>
              <a:rPr lang="ru-RU" sz="2100" dirty="0" smtClean="0">
                <a:latin typeface="Times New Roman" pitchFamily="18" charset="0"/>
                <a:cs typeface="Times New Roman" pitchFamily="18" charset="0"/>
              </a:rPr>
              <a:t>С.А</a:t>
            </a:r>
            <a:r>
              <a:rPr lang="ru-RU" sz="2100" dirty="0">
                <a:latin typeface="Times New Roman" pitchFamily="18" charset="0"/>
                <a:cs typeface="Times New Roman" pitchFamily="18" charset="0"/>
              </a:rPr>
              <a:t>. Бараковских</a:t>
            </a:r>
          </a:p>
        </p:txBody>
      </p:sp>
      <p:pic>
        <p:nvPicPr>
          <p:cNvPr id="7" name="Picture 7" descr="http://xn--b1aco3ak.xn--p1ai/wp-content/uploads/2012/11/%D0%A3%D1%80%D0%B0%D0%BB%D1%8C%D1%81%D0%BA%D0%B8%D0%B9-%D0%B8%D0%BD%D1%81%D1%82%D0%B8%D1%82%D1%83%D1%82-%D0%93%D0%9F%D0%A1-%D0%9C%D0%A7%D0%A1.jpg"/>
          <p:cNvPicPr>
            <a:picLocks noChangeAspect="1" noChangeArrowheads="1"/>
          </p:cNvPicPr>
          <p:nvPr/>
        </p:nvPicPr>
        <p:blipFill>
          <a:blip r:embed="rId4" cstate="print"/>
          <a:srcRect/>
          <a:stretch>
            <a:fillRect/>
          </a:stretch>
        </p:blipFill>
        <p:spPr bwMode="auto">
          <a:xfrm>
            <a:off x="7308304" y="620688"/>
            <a:ext cx="1440160" cy="1440160"/>
          </a:xfrm>
          <a:prstGeom prst="rect">
            <a:avLst/>
          </a:prstGeom>
          <a:noFill/>
        </p:spPr>
      </p:pic>
      <p:pic>
        <p:nvPicPr>
          <p:cNvPr id="8" name="Picture 5" descr="http://55.mchs.gov.ru/upload/site71/document_news/XxrlCl9QeM-220x300.jpg"/>
          <p:cNvPicPr>
            <a:picLocks noChangeAspect="1" noChangeArrowheads="1"/>
          </p:cNvPicPr>
          <p:nvPr/>
        </p:nvPicPr>
        <p:blipFill>
          <a:blip r:embed="rId5" cstate="print"/>
          <a:srcRect/>
          <a:stretch>
            <a:fillRect/>
          </a:stretch>
        </p:blipFill>
        <p:spPr bwMode="auto">
          <a:xfrm>
            <a:off x="357515" y="1416766"/>
            <a:ext cx="905469" cy="10001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23527" y="260648"/>
            <a:ext cx="8496945" cy="1080120"/>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dirty="0" smtClean="0">
                <a:solidFill>
                  <a:srgbClr val="FF0000"/>
                </a:solidFill>
                <a:latin typeface="Times New Roman" pitchFamily="18" charset="0"/>
                <a:cs typeface="Times New Roman" pitchFamily="18" charset="0"/>
              </a:rPr>
              <a:t>Дипломы</a:t>
            </a:r>
            <a:endParaRPr lang="ru-RU" sz="2800" dirty="0">
              <a:solidFill>
                <a:srgbClr val="FF0000"/>
              </a:solidFill>
              <a:latin typeface="Times New Roman" pitchFamily="18" charset="0"/>
              <a:cs typeface="Times New Roman" pitchFamily="18" charset="0"/>
            </a:endParaRPr>
          </a:p>
        </p:txBody>
      </p:sp>
      <p:sp>
        <p:nvSpPr>
          <p:cNvPr id="10" name="Номер слайда 4"/>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10</a:t>
            </a:fld>
            <a:endParaRPr lang="ru-RU" sz="1400">
              <a:latin typeface="Times New Roman" pitchFamily="18" charset="0"/>
              <a:cs typeface="Times New Roman" pitchFamily="18" charset="0"/>
            </a:endParaRPr>
          </a:p>
        </p:txBody>
      </p:sp>
      <p:sp>
        <p:nvSpPr>
          <p:cNvPr id="3" name="Прямоугольник 2"/>
          <p:cNvSpPr/>
          <p:nvPr/>
        </p:nvSpPr>
        <p:spPr>
          <a:xfrm>
            <a:off x="323527" y="1340768"/>
            <a:ext cx="8496945" cy="1862048"/>
          </a:xfrm>
          <a:prstGeom prst="rect">
            <a:avLst/>
          </a:prstGeom>
        </p:spPr>
        <p:txBody>
          <a:bodyPr wrap="square">
            <a:spAutoFit/>
          </a:bodyPr>
          <a:lstStyle/>
          <a:p>
            <a:pPr algn="just"/>
            <a:r>
              <a:rPr lang="ru-RU" sz="2400" dirty="0" smtClean="0">
                <a:latin typeface="Times New Roman" pitchFamily="18" charset="0"/>
                <a:cs typeface="Times New Roman" pitchFamily="18" charset="0"/>
              </a:rPr>
              <a:t>   На </a:t>
            </a:r>
            <a:r>
              <a:rPr lang="ru-RU" sz="2400" dirty="0">
                <a:latin typeface="Times New Roman" pitchFamily="18" charset="0"/>
                <a:cs typeface="Times New Roman" pitchFamily="18" charset="0"/>
              </a:rPr>
              <a:t>Международном салоне «Комплексная безопасность - 2018» был награжден дипломом «За высокие научно-исследовательские разработки и тесное сотрудничество» Китай, г. Шанхай (</a:t>
            </a:r>
            <a:r>
              <a:rPr lang="en-US" sz="2400" dirty="0" err="1">
                <a:latin typeface="Times New Roman" pitchFamily="18" charset="0"/>
                <a:cs typeface="Times New Roman" pitchFamily="18" charset="0"/>
              </a:rPr>
              <a:t>Shanhai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Tiaben</a:t>
            </a:r>
            <a:r>
              <a:rPr lang="en-US" sz="2400" dirty="0">
                <a:latin typeface="Times New Roman" pitchFamily="18" charset="0"/>
                <a:cs typeface="Times New Roman" pitchFamily="18" charset="0"/>
              </a:rPr>
              <a:t> Industrial</a:t>
            </a:r>
            <a:r>
              <a:rPr lang="ru-RU" sz="2400" dirty="0">
                <a:latin typeface="Times New Roman" pitchFamily="18" charset="0"/>
                <a:cs typeface="Times New Roman" pitchFamily="18" charset="0"/>
              </a:rPr>
              <a:t>).</a:t>
            </a:r>
          </a:p>
          <a:p>
            <a:pPr algn="just"/>
            <a:r>
              <a:rPr lang="ru-RU" sz="1900" dirty="0" smtClean="0">
                <a:latin typeface="Times New Roman" pitchFamily="18" charset="0"/>
                <a:cs typeface="Times New Roman" pitchFamily="18" charset="0"/>
              </a:rPr>
              <a:t>   </a:t>
            </a:r>
            <a:endParaRPr lang="ru-RU" sz="1900" dirty="0">
              <a:latin typeface="Times New Roman" pitchFamily="18" charset="0"/>
              <a:cs typeface="Times New Roman" pitchFamily="18" charset="0"/>
            </a:endParaRPr>
          </a:p>
        </p:txBody>
      </p:sp>
      <p:pic>
        <p:nvPicPr>
          <p:cNvPr id="4098" name="Picture 2" descr="C:\Documents and Settings\Марат\Мои документы\китай.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8475" b="4584"/>
          <a:stretch/>
        </p:blipFill>
        <p:spPr bwMode="auto">
          <a:xfrm rot="5400000">
            <a:off x="2968962" y="2089335"/>
            <a:ext cx="3566115" cy="51125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450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23527" y="260648"/>
            <a:ext cx="8496945" cy="936104"/>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dirty="0" smtClean="0">
                <a:solidFill>
                  <a:srgbClr val="FF0000"/>
                </a:solidFill>
                <a:latin typeface="Times New Roman" pitchFamily="18" charset="0"/>
                <a:cs typeface="Times New Roman" pitchFamily="18" charset="0"/>
              </a:rPr>
              <a:t>Дипломы</a:t>
            </a:r>
            <a:endParaRPr lang="ru-RU" sz="2800" dirty="0">
              <a:solidFill>
                <a:srgbClr val="FF0000"/>
              </a:solidFill>
              <a:latin typeface="Times New Roman" pitchFamily="18" charset="0"/>
              <a:cs typeface="Times New Roman" pitchFamily="18" charset="0"/>
            </a:endParaRPr>
          </a:p>
        </p:txBody>
      </p:sp>
      <p:sp>
        <p:nvSpPr>
          <p:cNvPr id="10" name="Номер слайда 4"/>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11</a:t>
            </a:fld>
            <a:endParaRPr lang="ru-RU" sz="1400">
              <a:latin typeface="Times New Roman" pitchFamily="18" charset="0"/>
              <a:cs typeface="Times New Roman" pitchFamily="18" charset="0"/>
            </a:endParaRPr>
          </a:p>
        </p:txBody>
      </p:sp>
      <p:sp>
        <p:nvSpPr>
          <p:cNvPr id="3" name="Прямоугольник 2"/>
          <p:cNvSpPr/>
          <p:nvPr/>
        </p:nvSpPr>
        <p:spPr>
          <a:xfrm>
            <a:off x="323527" y="2132856"/>
            <a:ext cx="5076565" cy="1938992"/>
          </a:xfrm>
          <a:prstGeom prst="rect">
            <a:avLst/>
          </a:prstGeom>
        </p:spPr>
        <p:txBody>
          <a:bodyPr wrap="square">
            <a:spAutoFit/>
          </a:bodyPr>
          <a:lstStyle/>
          <a:p>
            <a:pPr algn="just"/>
            <a:r>
              <a:rPr lang="ru-RU" sz="2400" dirty="0" smtClean="0">
                <a:latin typeface="Times New Roman" pitchFamily="18" charset="0"/>
                <a:cs typeface="Times New Roman" pitchFamily="18" charset="0"/>
              </a:rPr>
              <a:t>Лауреат </a:t>
            </a:r>
            <a:r>
              <a:rPr lang="ru-RU" sz="2400" dirty="0">
                <a:latin typeface="Times New Roman" pitchFamily="18" charset="0"/>
                <a:cs typeface="Times New Roman" pitchFamily="18" charset="0"/>
              </a:rPr>
              <a:t>конкурса «Есть идея-2018», проходившая в Уральском институте ГПС МЧС России, с работой: «Встраиваемая установка получения компрессионной пены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6" name="Picture 3" descr="C:\Documents and Settings\Марат\Мои документы\есть идея 2018.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5229" b="2585"/>
          <a:stretch/>
        </p:blipFill>
        <p:spPr bwMode="auto">
          <a:xfrm>
            <a:off x="5367673" y="1340768"/>
            <a:ext cx="3452800" cy="50017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576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23527" y="260648"/>
            <a:ext cx="8496945" cy="1008112"/>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dirty="0" smtClean="0">
                <a:solidFill>
                  <a:srgbClr val="FF0000"/>
                </a:solidFill>
                <a:latin typeface="Times New Roman" pitchFamily="18" charset="0"/>
                <a:cs typeface="Times New Roman" pitchFamily="18" charset="0"/>
              </a:rPr>
              <a:t>Дипломы</a:t>
            </a:r>
            <a:endParaRPr lang="ru-RU" sz="2800" dirty="0">
              <a:solidFill>
                <a:srgbClr val="FF0000"/>
              </a:solidFill>
              <a:latin typeface="Times New Roman" pitchFamily="18" charset="0"/>
              <a:cs typeface="Times New Roman" pitchFamily="18" charset="0"/>
            </a:endParaRPr>
          </a:p>
        </p:txBody>
      </p:sp>
      <p:sp>
        <p:nvSpPr>
          <p:cNvPr id="10" name="Номер слайда 4"/>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12</a:t>
            </a:fld>
            <a:endParaRPr lang="ru-RU" sz="1400">
              <a:latin typeface="Times New Roman" pitchFamily="18" charset="0"/>
              <a:cs typeface="Times New Roman" pitchFamily="18" charset="0"/>
            </a:endParaRPr>
          </a:p>
        </p:txBody>
      </p:sp>
      <p:sp>
        <p:nvSpPr>
          <p:cNvPr id="3" name="Прямоугольник 2"/>
          <p:cNvSpPr/>
          <p:nvPr/>
        </p:nvSpPr>
        <p:spPr>
          <a:xfrm>
            <a:off x="467544" y="1700808"/>
            <a:ext cx="4932548" cy="3785652"/>
          </a:xfrm>
          <a:prstGeom prst="rect">
            <a:avLst/>
          </a:prstGeom>
        </p:spPr>
        <p:txBody>
          <a:bodyPr wrap="square">
            <a:spAutoFit/>
          </a:bodyPr>
          <a:lstStyle/>
          <a:p>
            <a:pPr algn="just"/>
            <a:r>
              <a:rPr lang="ru-RU" sz="2400" dirty="0" smtClean="0">
                <a:latin typeface="Times New Roman" pitchFamily="18" charset="0"/>
                <a:cs typeface="Times New Roman" pitchFamily="18" charset="0"/>
              </a:rPr>
              <a:t>   В </a:t>
            </a:r>
            <a:r>
              <a:rPr lang="ru-RU" sz="2400" dirty="0">
                <a:latin typeface="Times New Roman" pitchFamily="18" charset="0"/>
                <a:cs typeface="Times New Roman" pitchFamily="18" charset="0"/>
              </a:rPr>
              <a:t>декабре 2017 г. в рамках І</a:t>
            </a:r>
            <a:r>
              <a:rPr lang="en-US" sz="2400" dirty="0">
                <a:latin typeface="Times New Roman" pitchFamily="18" charset="0"/>
                <a:cs typeface="Times New Roman" pitchFamily="18" charset="0"/>
              </a:rPr>
              <a:t>X</a:t>
            </a:r>
            <a:r>
              <a:rPr lang="ru-RU" sz="2400" dirty="0">
                <a:latin typeface="Times New Roman" pitchFamily="18" charset="0"/>
                <a:cs typeface="Times New Roman" pitchFamily="18" charset="0"/>
              </a:rPr>
              <a:t> Всероссийского фестиваля по тематике безопасности жизнедеятельности и спасения людей «Созвездия мужества» был победителем в номинации и награжден дипломом «Лучший преподаватель технических наук» в Уральском институте ГПС МЧС России.</a:t>
            </a:r>
          </a:p>
        </p:txBody>
      </p:sp>
      <p:pic>
        <p:nvPicPr>
          <p:cNvPr id="5122" name="Picture 2" descr="C:\Documents and Settings\Марат\Мои документы\созвездие мужества 201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00092" y="1374107"/>
            <a:ext cx="3227923" cy="44390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576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644" t="26089" r="69793" b="23095"/>
          <a:stretch/>
        </p:blipFill>
        <p:spPr bwMode="auto">
          <a:xfrm>
            <a:off x="5076056" y="1687132"/>
            <a:ext cx="2304256" cy="339386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644" t="26089" r="69793" b="23095"/>
          <a:stretch/>
        </p:blipFill>
        <p:spPr bwMode="auto">
          <a:xfrm>
            <a:off x="5364088" y="2114788"/>
            <a:ext cx="2304256" cy="339386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Заголовок 1"/>
          <p:cNvSpPr txBox="1">
            <a:spLocks/>
          </p:cNvSpPr>
          <p:nvPr/>
        </p:nvSpPr>
        <p:spPr>
          <a:xfrm>
            <a:off x="306733" y="548679"/>
            <a:ext cx="8496945" cy="720081"/>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dirty="0" smtClean="0">
                <a:solidFill>
                  <a:srgbClr val="FF0000"/>
                </a:solidFill>
                <a:latin typeface="Times New Roman" pitchFamily="18" charset="0"/>
                <a:cs typeface="Times New Roman" pitchFamily="18" charset="0"/>
              </a:rPr>
              <a:t>Патенты</a:t>
            </a:r>
            <a:endParaRPr lang="ru-RU" sz="2800" dirty="0">
              <a:solidFill>
                <a:srgbClr val="FF0000"/>
              </a:solidFill>
              <a:latin typeface="Times New Roman" pitchFamily="18" charset="0"/>
              <a:cs typeface="Times New Roman" pitchFamily="18" charset="0"/>
            </a:endParaRPr>
          </a:p>
        </p:txBody>
      </p:sp>
      <p:sp>
        <p:nvSpPr>
          <p:cNvPr id="10" name="Номер слайда 4"/>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13</a:t>
            </a:fld>
            <a:endParaRPr lang="ru-RU" sz="1400">
              <a:latin typeface="Times New Roman" pitchFamily="18" charset="0"/>
              <a:cs typeface="Times New Roman" pitchFamily="18" charset="0"/>
            </a:endParaRPr>
          </a:p>
        </p:txBody>
      </p:sp>
      <p:sp>
        <p:nvSpPr>
          <p:cNvPr id="5" name="Прямоугольник 4"/>
          <p:cNvSpPr/>
          <p:nvPr/>
        </p:nvSpPr>
        <p:spPr>
          <a:xfrm>
            <a:off x="323526" y="1634111"/>
            <a:ext cx="4703929" cy="400110"/>
          </a:xfrm>
          <a:prstGeom prst="rect">
            <a:avLst/>
          </a:prstGeom>
        </p:spPr>
        <p:txBody>
          <a:bodyPr wrap="square">
            <a:spAutoFit/>
          </a:bodyPr>
          <a:lstStyle/>
          <a:p>
            <a:pPr algn="ctr"/>
            <a:r>
              <a:rPr lang="ru-RU" sz="2000" b="1" dirty="0" smtClean="0">
                <a:latin typeface="Times New Roman" pitchFamily="18" charset="0"/>
                <a:cs typeface="Times New Roman" pitchFamily="18" charset="0"/>
              </a:rPr>
              <a:t>Патенты на изобретение:</a:t>
            </a:r>
            <a:endParaRPr lang="ru-RU" sz="2000" b="1" dirty="0">
              <a:latin typeface="Times New Roman" pitchFamily="18" charset="0"/>
              <a:cs typeface="Times New Roman" pitchFamily="18" charset="0"/>
            </a:endParaRPr>
          </a:p>
        </p:txBody>
      </p:sp>
      <p:sp>
        <p:nvSpPr>
          <p:cNvPr id="2" name="Прямоугольник 1"/>
          <p:cNvSpPr/>
          <p:nvPr/>
        </p:nvSpPr>
        <p:spPr>
          <a:xfrm>
            <a:off x="323527" y="2057395"/>
            <a:ext cx="4752529" cy="1754326"/>
          </a:xfrm>
          <a:prstGeom prst="rect">
            <a:avLst/>
          </a:prstGeom>
        </p:spPr>
        <p:txBody>
          <a:bodyPr wrap="square">
            <a:spAutoFit/>
          </a:bodyPr>
          <a:lstStyle/>
          <a:p>
            <a:pPr marL="342900" indent="-342900" algn="just">
              <a:buAutoNum type="arabicPeriod"/>
            </a:pPr>
            <a:r>
              <a:rPr lang="ru-RU" dirty="0" smtClean="0">
                <a:latin typeface="Times New Roman" pitchFamily="18" charset="0"/>
                <a:cs typeface="Times New Roman" pitchFamily="18" charset="0"/>
              </a:rPr>
              <a:t>Способ </a:t>
            </a:r>
            <a:r>
              <a:rPr lang="ru-RU" dirty="0">
                <a:latin typeface="Times New Roman" pitchFamily="18" charset="0"/>
                <a:cs typeface="Times New Roman" pitchFamily="18" charset="0"/>
              </a:rPr>
              <a:t>переработки беспламенным горением отходов реакторного графита </a:t>
            </a:r>
            <a:r>
              <a:rPr lang="ru-RU" dirty="0" smtClean="0">
                <a:latin typeface="Times New Roman" pitchFamily="18" charset="0"/>
                <a:cs typeface="Times New Roman" pitchFamily="18" charset="0"/>
              </a:rPr>
              <a:t>(патент № 2644589). </a:t>
            </a:r>
          </a:p>
          <a:p>
            <a:pPr marL="342900" indent="-342900" algn="just">
              <a:buAutoNum type="arabicPeriod"/>
            </a:pPr>
            <a:endParaRPr lang="ru-RU" dirty="0" smtClean="0">
              <a:latin typeface="Times New Roman" pitchFamily="18" charset="0"/>
              <a:cs typeface="Times New Roman" pitchFamily="18" charset="0"/>
            </a:endParaRPr>
          </a:p>
          <a:p>
            <a:pPr marL="342900" indent="-342900" algn="just">
              <a:buAutoNum type="arabicPeriod"/>
            </a:pPr>
            <a:r>
              <a:rPr lang="ru-RU" dirty="0" smtClean="0">
                <a:latin typeface="Times New Roman" pitchFamily="18" charset="0"/>
                <a:cs typeface="Times New Roman" pitchFamily="18" charset="0"/>
              </a:rPr>
              <a:t>Способ </a:t>
            </a:r>
            <a:r>
              <a:rPr lang="ru-RU" dirty="0">
                <a:latin typeface="Times New Roman" pitchFamily="18" charset="0"/>
                <a:cs typeface="Times New Roman" pitchFamily="18" charset="0"/>
              </a:rPr>
              <a:t>переработки реакторного </a:t>
            </a:r>
            <a:r>
              <a:rPr lang="ru-RU" dirty="0" smtClean="0">
                <a:latin typeface="Times New Roman" pitchFamily="18" charset="0"/>
                <a:cs typeface="Times New Roman" pitchFamily="18" charset="0"/>
              </a:rPr>
              <a:t>графита (патент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2658306).</a:t>
            </a:r>
            <a:endParaRPr lang="ru-RU" dirty="0">
              <a:latin typeface="Times New Roman" pitchFamily="18" charset="0"/>
              <a:cs typeface="Times New Roman" pitchFamily="18" charset="0"/>
            </a:endParaRPr>
          </a:p>
        </p:txBody>
      </p:sp>
      <p:sp>
        <p:nvSpPr>
          <p:cNvPr id="7" name="Прямоугольник 6"/>
          <p:cNvSpPr/>
          <p:nvPr/>
        </p:nvSpPr>
        <p:spPr>
          <a:xfrm>
            <a:off x="323526" y="4082697"/>
            <a:ext cx="4932041" cy="400110"/>
          </a:xfrm>
          <a:prstGeom prst="rect">
            <a:avLst/>
          </a:prstGeom>
        </p:spPr>
        <p:txBody>
          <a:bodyPr wrap="square">
            <a:spAutoFit/>
          </a:bodyPr>
          <a:lstStyle/>
          <a:p>
            <a:pPr algn="ctr"/>
            <a:r>
              <a:rPr lang="ru-RU" sz="2000" b="1" dirty="0" smtClean="0">
                <a:latin typeface="Times New Roman" pitchFamily="18" charset="0"/>
                <a:cs typeface="Times New Roman" pitchFamily="18" charset="0"/>
              </a:rPr>
              <a:t>Патенты на полезную модель:</a:t>
            </a:r>
            <a:endParaRPr lang="ru-RU" sz="2000" b="1" dirty="0">
              <a:latin typeface="Times New Roman" pitchFamily="18" charset="0"/>
              <a:cs typeface="Times New Roman" pitchFamily="18" charset="0"/>
            </a:endParaRPr>
          </a:p>
        </p:txBody>
      </p:sp>
      <p:sp>
        <p:nvSpPr>
          <p:cNvPr id="3" name="Прямоугольник 2"/>
          <p:cNvSpPr/>
          <p:nvPr/>
        </p:nvSpPr>
        <p:spPr>
          <a:xfrm>
            <a:off x="323528" y="4509120"/>
            <a:ext cx="4703928" cy="1477328"/>
          </a:xfrm>
          <a:prstGeom prst="rect">
            <a:avLst/>
          </a:prstGeom>
        </p:spPr>
        <p:txBody>
          <a:bodyPr wrap="square">
            <a:spAutoFit/>
          </a:bodyPr>
          <a:lstStyle/>
          <a:p>
            <a:pPr marL="342900" indent="-342900" algn="just">
              <a:buAutoNum type="arabicPeriod"/>
            </a:pPr>
            <a:r>
              <a:rPr lang="ru-RU" dirty="0" smtClean="0">
                <a:latin typeface="Times New Roman" pitchFamily="18" charset="0"/>
                <a:cs typeface="Times New Roman" pitchFamily="18" charset="0"/>
              </a:rPr>
              <a:t>Встраиваемая </a:t>
            </a:r>
            <a:r>
              <a:rPr lang="ru-RU" dirty="0">
                <a:latin typeface="Times New Roman" pitchFamily="18" charset="0"/>
                <a:cs typeface="Times New Roman" pitchFamily="18" charset="0"/>
              </a:rPr>
              <a:t>установка получения пены </a:t>
            </a:r>
            <a:r>
              <a:rPr lang="ru-RU" dirty="0" smtClean="0">
                <a:latin typeface="Times New Roman" pitchFamily="18" charset="0"/>
                <a:cs typeface="Times New Roman" pitchFamily="18" charset="0"/>
              </a:rPr>
              <a:t>(патент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178495 )</a:t>
            </a:r>
          </a:p>
          <a:p>
            <a:pPr marL="342900" indent="-342900" algn="just">
              <a:buAutoNum type="arabicPeriod"/>
            </a:pPr>
            <a:endParaRPr lang="ru-RU" dirty="0" smtClean="0">
              <a:latin typeface="Times New Roman" pitchFamily="18" charset="0"/>
              <a:cs typeface="Times New Roman" pitchFamily="18" charset="0"/>
            </a:endParaRPr>
          </a:p>
          <a:p>
            <a:pPr marL="342900" indent="-342900" algn="just">
              <a:buAutoNum type="arabicPeriod"/>
            </a:pPr>
            <a:r>
              <a:rPr lang="ru-RU" dirty="0" smtClean="0">
                <a:latin typeface="Times New Roman" pitchFamily="18" charset="0"/>
                <a:cs typeface="Times New Roman" pitchFamily="18" charset="0"/>
              </a:rPr>
              <a:t>Установка </a:t>
            </a:r>
            <a:r>
              <a:rPr lang="ru-RU" dirty="0">
                <a:latin typeface="Times New Roman" pitchFamily="18" charset="0"/>
                <a:cs typeface="Times New Roman" pitchFamily="18" charset="0"/>
              </a:rPr>
              <a:t>моделирования перекачки жидкости </a:t>
            </a:r>
            <a:r>
              <a:rPr lang="ru-RU" dirty="0" smtClean="0">
                <a:latin typeface="Times New Roman" pitchFamily="18" charset="0"/>
                <a:cs typeface="Times New Roman" pitchFamily="18" charset="0"/>
              </a:rPr>
              <a:t>насосами (патент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182419)</a:t>
            </a:r>
            <a:endParaRPr lang="ru-RU" dirty="0">
              <a:latin typeface="Times New Roman" pitchFamily="18" charset="0"/>
              <a:cs typeface="Times New Roman" pitchFamily="18"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644" t="26089" r="69793" b="23095"/>
          <a:stretch/>
        </p:blipFill>
        <p:spPr bwMode="auto">
          <a:xfrm>
            <a:off x="5652120" y="2506664"/>
            <a:ext cx="2304256" cy="339386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36678" y="2893905"/>
            <a:ext cx="2523753" cy="356743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450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822960" y="286604"/>
            <a:ext cx="7543800" cy="1450757"/>
          </a:xfrm>
          <a:prstGeom prst="rect">
            <a:avLst/>
          </a:prstGeom>
        </p:spPr>
        <p:txBody>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solidFill>
                  <a:srgbClr val="FF0000"/>
                </a:solidFill>
                <a:latin typeface="Times New Roman" pitchFamily="18" charset="0"/>
                <a:cs typeface="Times New Roman" pitchFamily="18" charset="0"/>
              </a:rPr>
              <a:t>Премия Губернатора Свердловской области</a:t>
            </a:r>
            <a:endParaRPr lang="ru-RU" dirty="0">
              <a:solidFill>
                <a:srgbClr val="FF0000"/>
              </a:solidFill>
              <a:latin typeface="Times New Roman" pitchFamily="18" charset="0"/>
              <a:cs typeface="Times New Roman" pitchFamily="18" charset="0"/>
            </a:endParaRPr>
          </a:p>
        </p:txBody>
      </p:sp>
      <p:sp>
        <p:nvSpPr>
          <p:cNvPr id="10" name="Объект 2"/>
          <p:cNvSpPr txBox="1">
            <a:spLocks/>
          </p:cNvSpPr>
          <p:nvPr/>
        </p:nvSpPr>
        <p:spPr>
          <a:xfrm>
            <a:off x="297204" y="1737361"/>
            <a:ext cx="8523268" cy="4577861"/>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90488" indent="450850" algn="just">
              <a:spcBef>
                <a:spcPts val="0"/>
              </a:spcBef>
            </a:pPr>
            <a:r>
              <a:rPr lang="ru-RU" sz="2100" dirty="0" smtClean="0">
                <a:latin typeface="Times New Roman" pitchFamily="18" charset="0"/>
                <a:cs typeface="Times New Roman" pitchFamily="18" charset="0"/>
              </a:rPr>
              <a:t>Положение о премиях Губернатора Свердловской области педагогическим работникам из числа профессорско-преподавательского состава образовательных организаций высшего образования в Свердловской области утверждено указом Губернатора Свердловской области 12 мая 2015 г. № 207-УГ</a:t>
            </a:r>
          </a:p>
          <a:p>
            <a:pPr algn="just">
              <a:spcBef>
                <a:spcPts val="0"/>
              </a:spcBef>
            </a:pPr>
            <a:r>
              <a:rPr lang="ru-RU" sz="2100" dirty="0" smtClean="0">
                <a:latin typeface="Times New Roman" pitchFamily="18" charset="0"/>
                <a:cs typeface="Times New Roman" pitchFamily="18" charset="0"/>
              </a:rPr>
              <a:t>Указанные премии присуждаются в номинациях «Профессор года», «Доцент года» и </a:t>
            </a:r>
            <a:r>
              <a:rPr lang="ru-RU" sz="2100" b="1" dirty="0" smtClean="0">
                <a:latin typeface="Times New Roman" pitchFamily="18" charset="0"/>
                <a:cs typeface="Times New Roman" pitchFamily="18" charset="0"/>
              </a:rPr>
              <a:t>«Преподаватель года»</a:t>
            </a:r>
            <a:r>
              <a:rPr lang="ru-RU" sz="2100" dirty="0" smtClean="0">
                <a:latin typeface="Times New Roman" pitchFamily="18" charset="0"/>
                <a:cs typeface="Times New Roman" pitchFamily="18" charset="0"/>
              </a:rPr>
              <a:t> в целях поощрения и дальнейшего развития творческого потенциала педагогических работников</a:t>
            </a:r>
          </a:p>
          <a:p>
            <a:pPr>
              <a:spcBef>
                <a:spcPts val="0"/>
              </a:spcBef>
            </a:pPr>
            <a:r>
              <a:rPr lang="ru-RU" sz="2100" dirty="0" smtClean="0">
                <a:latin typeface="Times New Roman" pitchFamily="18" charset="0"/>
                <a:cs typeface="Times New Roman" pitchFamily="18" charset="0"/>
              </a:rPr>
              <a:t>Конкурс проводится по направлениям: </a:t>
            </a:r>
            <a:br>
              <a:rPr lang="ru-RU" sz="2100" dirty="0" smtClean="0">
                <a:latin typeface="Times New Roman" pitchFamily="18" charset="0"/>
                <a:cs typeface="Times New Roman" pitchFamily="18" charset="0"/>
              </a:rPr>
            </a:br>
            <a:r>
              <a:rPr lang="ru-RU" sz="2100" b="1" dirty="0" smtClean="0">
                <a:latin typeface="Times New Roman" pitchFamily="18" charset="0"/>
                <a:cs typeface="Times New Roman" pitchFamily="18" charset="0"/>
              </a:rPr>
              <a:t>«Технические науки»</a:t>
            </a:r>
            <a:r>
              <a:rPr lang="ru-RU" sz="2100" dirty="0" smtClean="0">
                <a:latin typeface="Times New Roman" pitchFamily="18" charset="0"/>
                <a:cs typeface="Times New Roman" pitchFamily="18" charset="0"/>
              </a:rPr>
              <a:t>, </a:t>
            </a:r>
            <a:br>
              <a:rPr lang="ru-RU" sz="2100" dirty="0" smtClean="0">
                <a:latin typeface="Times New Roman" pitchFamily="18" charset="0"/>
                <a:cs typeface="Times New Roman" pitchFamily="18" charset="0"/>
              </a:rPr>
            </a:br>
            <a:r>
              <a:rPr lang="ru-RU" sz="2100" dirty="0" smtClean="0">
                <a:latin typeface="Times New Roman" pitchFamily="18" charset="0"/>
                <a:cs typeface="Times New Roman" pitchFamily="18" charset="0"/>
              </a:rPr>
              <a:t>«Гуманитарные науки», </a:t>
            </a:r>
            <a:br>
              <a:rPr lang="ru-RU" sz="2100" dirty="0" smtClean="0">
                <a:latin typeface="Times New Roman" pitchFamily="18" charset="0"/>
                <a:cs typeface="Times New Roman" pitchFamily="18" charset="0"/>
              </a:rPr>
            </a:br>
            <a:r>
              <a:rPr lang="ru-RU" sz="2100" dirty="0" smtClean="0">
                <a:latin typeface="Times New Roman" pitchFamily="18" charset="0"/>
                <a:cs typeface="Times New Roman" pitchFamily="18" charset="0"/>
              </a:rPr>
              <a:t>«Естественные науки», </a:t>
            </a:r>
            <a:br>
              <a:rPr lang="ru-RU" sz="2100" dirty="0" smtClean="0">
                <a:latin typeface="Times New Roman" pitchFamily="18" charset="0"/>
                <a:cs typeface="Times New Roman" pitchFamily="18" charset="0"/>
              </a:rPr>
            </a:br>
            <a:r>
              <a:rPr lang="ru-RU" sz="2100" dirty="0" smtClean="0">
                <a:latin typeface="Times New Roman" pitchFamily="18" charset="0"/>
                <a:cs typeface="Times New Roman" pitchFamily="18" charset="0"/>
              </a:rPr>
              <a:t>«Психолого-педагогические науки».</a:t>
            </a:r>
            <a:endParaRPr lang="ru-RU" sz="2100" dirty="0">
              <a:latin typeface="Times New Roman" pitchFamily="18" charset="0"/>
              <a:cs typeface="Times New Roman" pitchFamily="18" charset="0"/>
            </a:endParaRPr>
          </a:p>
        </p:txBody>
      </p:sp>
      <p:sp>
        <p:nvSpPr>
          <p:cNvPr id="11" name="Номер слайда 3"/>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solidFill>
                  <a:sysClr val="windowText" lastClr="000000"/>
                </a:solidFill>
                <a:latin typeface="Times New Roman" pitchFamily="18" charset="0"/>
                <a:cs typeface="Times New Roman" pitchFamily="18" charset="0"/>
              </a:rPr>
              <a:pPr/>
              <a:t>2</a:t>
            </a:fld>
            <a:endParaRPr lang="ru-RU" sz="1400">
              <a:solidFill>
                <a:sysClr val="windowText" lastClr="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26139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23528" y="514898"/>
            <a:ext cx="8496944" cy="932596"/>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solidFill>
                  <a:srgbClr val="FF0000"/>
                </a:solidFill>
                <a:latin typeface="Times New Roman" pitchFamily="18" charset="0"/>
                <a:cs typeface="Times New Roman" pitchFamily="18" charset="0"/>
              </a:rPr>
              <a:t>Критерии конкурса</a:t>
            </a:r>
            <a:endParaRPr lang="ru-RU" dirty="0">
              <a:solidFill>
                <a:srgbClr val="FF0000"/>
              </a:solidFill>
              <a:latin typeface="Times New Roman" pitchFamily="18" charset="0"/>
              <a:cs typeface="Times New Roman" pitchFamily="18" charset="0"/>
            </a:endParaRPr>
          </a:p>
        </p:txBody>
      </p:sp>
      <p:sp>
        <p:nvSpPr>
          <p:cNvPr id="6" name="Объект 2"/>
          <p:cNvSpPr txBox="1">
            <a:spLocks/>
          </p:cNvSpPr>
          <p:nvPr/>
        </p:nvSpPr>
        <p:spPr>
          <a:xfrm>
            <a:off x="323528" y="1268760"/>
            <a:ext cx="8496944" cy="5040559"/>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90488" indent="0" algn="just">
              <a:lnSpc>
                <a:spcPct val="110000"/>
              </a:lnSpc>
              <a:spcBef>
                <a:spcPts val="0"/>
              </a:spcBef>
              <a:buNone/>
            </a:pPr>
            <a:r>
              <a:rPr lang="ru-RU" sz="2000" dirty="0" smtClean="0">
                <a:latin typeface="Times New Roman" pitchFamily="18" charset="0"/>
                <a:cs typeface="Times New Roman" pitchFamily="18" charset="0"/>
              </a:rPr>
              <a:t>	При выдвижении кандидатов на участие в конкурсе среди </a:t>
            </a:r>
            <a:r>
              <a:rPr lang="ru-RU" sz="2000" b="1" dirty="0" smtClean="0">
                <a:latin typeface="Times New Roman" pitchFamily="18" charset="0"/>
                <a:cs typeface="Times New Roman" pitchFamily="18" charset="0"/>
              </a:rPr>
              <a:t>старших преподавателей, преподавателей и ассистентов</a:t>
            </a:r>
            <a:r>
              <a:rPr lang="ru-RU" sz="2000" dirty="0" smtClean="0">
                <a:latin typeface="Times New Roman" pitchFamily="18" charset="0"/>
                <a:cs typeface="Times New Roman" pitchFamily="18" charset="0"/>
              </a:rPr>
              <a:t> учитываются результаты их деятельности в текущем календарном году по следующим показателям:</a:t>
            </a:r>
          </a:p>
          <a:p>
            <a:pPr marL="0" indent="0" algn="just">
              <a:lnSpc>
                <a:spcPct val="110000"/>
              </a:lnSpc>
              <a:spcBef>
                <a:spcPts val="0"/>
              </a:spcBef>
              <a:buNone/>
            </a:pPr>
            <a:r>
              <a:rPr lang="ru-RU" sz="2000" dirty="0" smtClean="0">
                <a:latin typeface="Times New Roman" pitchFamily="18" charset="0"/>
                <a:cs typeface="Times New Roman" pitchFamily="18" charset="0"/>
              </a:rPr>
              <a:t>1) награждение ведомственными наградами и знаками отличия;</a:t>
            </a:r>
          </a:p>
          <a:p>
            <a:pPr marL="0" indent="0" algn="just">
              <a:lnSpc>
                <a:spcPct val="110000"/>
              </a:lnSpc>
              <a:spcBef>
                <a:spcPts val="0"/>
              </a:spcBef>
              <a:buNone/>
            </a:pPr>
            <a:r>
              <a:rPr lang="ru-RU" sz="2000" dirty="0" smtClean="0">
                <a:latin typeface="Times New Roman" pitchFamily="18" charset="0"/>
                <a:cs typeface="Times New Roman" pitchFamily="18" charset="0"/>
              </a:rPr>
              <a:t>2) присвоение ученой степени;</a:t>
            </a:r>
          </a:p>
          <a:p>
            <a:pPr marL="0" indent="0" algn="just">
              <a:lnSpc>
                <a:spcPct val="110000"/>
              </a:lnSpc>
              <a:spcBef>
                <a:spcPts val="0"/>
              </a:spcBef>
              <a:buNone/>
            </a:pPr>
            <a:r>
              <a:rPr lang="ru-RU" sz="2000" dirty="0" smtClean="0">
                <a:latin typeface="Times New Roman" pitchFamily="18" charset="0"/>
                <a:cs typeface="Times New Roman" pitchFamily="18" charset="0"/>
              </a:rPr>
              <a:t>3) публикация научных и научно-методических статей;</a:t>
            </a:r>
          </a:p>
          <a:p>
            <a:pPr marL="0" indent="0" algn="just">
              <a:lnSpc>
                <a:spcPct val="110000"/>
              </a:lnSpc>
              <a:spcBef>
                <a:spcPts val="0"/>
              </a:spcBef>
              <a:buNone/>
            </a:pPr>
            <a:r>
              <a:rPr lang="ru-RU" sz="2000" dirty="0" smtClean="0">
                <a:latin typeface="Times New Roman" pitchFamily="18" charset="0"/>
                <a:cs typeface="Times New Roman" pitchFamily="18" charset="0"/>
              </a:rPr>
              <a:t>4) издание монографий, учебников и учебных пособий;</a:t>
            </a:r>
          </a:p>
          <a:p>
            <a:pPr marL="0" indent="0" algn="just">
              <a:lnSpc>
                <a:spcPct val="110000"/>
              </a:lnSpc>
              <a:spcBef>
                <a:spcPts val="0"/>
              </a:spcBef>
              <a:buNone/>
            </a:pPr>
            <a:r>
              <a:rPr lang="ru-RU" sz="2000" dirty="0" smtClean="0">
                <a:latin typeface="Times New Roman" pitchFamily="18" charset="0"/>
                <a:cs typeface="Times New Roman" pitchFamily="18" charset="0"/>
              </a:rPr>
              <a:t>5) руководство научными студенческими обществами (кружками, секциями);</a:t>
            </a:r>
          </a:p>
          <a:p>
            <a:pPr marL="0" indent="0" algn="just">
              <a:lnSpc>
                <a:spcPct val="110000"/>
              </a:lnSpc>
              <a:spcBef>
                <a:spcPts val="0"/>
              </a:spcBef>
              <a:buNone/>
            </a:pPr>
            <a:r>
              <a:rPr lang="ru-RU" sz="2000" dirty="0" smtClean="0">
                <a:latin typeface="Times New Roman" pitchFamily="18" charset="0"/>
                <a:cs typeface="Times New Roman" pitchFamily="18" charset="0"/>
              </a:rPr>
              <a:t>6) подготовка лиц, ставших в текущем календарном году победителями и призерами всероссийских студенческих олимпиад и конкурсов;</a:t>
            </a:r>
          </a:p>
          <a:p>
            <a:pPr marL="0" indent="0" algn="just">
              <a:lnSpc>
                <a:spcPct val="110000"/>
              </a:lnSpc>
              <a:spcBef>
                <a:spcPts val="0"/>
              </a:spcBef>
              <a:buNone/>
            </a:pPr>
            <a:r>
              <a:rPr lang="en-US" sz="2000" dirty="0" smtClean="0">
                <a:latin typeface="Times New Roman" pitchFamily="18" charset="0"/>
                <a:cs typeface="Times New Roman" pitchFamily="18" charset="0"/>
              </a:rPr>
              <a:t>7</a:t>
            </a:r>
            <a:r>
              <a:rPr lang="ru-RU" sz="2000" dirty="0" smtClean="0">
                <a:latin typeface="Times New Roman" pitchFamily="18" charset="0"/>
                <a:cs typeface="Times New Roman" pitchFamily="18" charset="0"/>
              </a:rPr>
              <a:t>) значение показателя индекса </a:t>
            </a:r>
            <a:r>
              <a:rPr lang="ru-RU" sz="2000" dirty="0" err="1" smtClean="0">
                <a:latin typeface="Times New Roman" pitchFamily="18" charset="0"/>
                <a:cs typeface="Times New Roman" pitchFamily="18" charset="0"/>
              </a:rPr>
              <a:t>Хирша</a:t>
            </a:r>
            <a:r>
              <a:rPr lang="ru-RU" sz="2000" dirty="0" smtClean="0">
                <a:latin typeface="Times New Roman" pitchFamily="18" charset="0"/>
                <a:cs typeface="Times New Roman" pitchFamily="18" charset="0"/>
              </a:rPr>
              <a:t>;</a:t>
            </a:r>
          </a:p>
          <a:p>
            <a:pPr marL="0" indent="0" algn="just">
              <a:lnSpc>
                <a:spcPct val="110000"/>
              </a:lnSpc>
              <a:spcBef>
                <a:spcPts val="0"/>
              </a:spcBef>
              <a:buNone/>
            </a:pPr>
            <a:r>
              <a:rPr lang="ru-RU" sz="2000" dirty="0" smtClean="0">
                <a:latin typeface="Times New Roman" pitchFamily="18" charset="0"/>
                <a:cs typeface="Times New Roman" pitchFamily="18" charset="0"/>
              </a:rPr>
              <a:t>8) участие в реализации научных, учебных или иных проектов;</a:t>
            </a:r>
          </a:p>
          <a:p>
            <a:pPr marL="0" indent="0" algn="just">
              <a:lnSpc>
                <a:spcPct val="110000"/>
              </a:lnSpc>
              <a:spcBef>
                <a:spcPts val="0"/>
              </a:spcBef>
              <a:buNone/>
            </a:pPr>
            <a:r>
              <a:rPr lang="ru-RU" sz="2000" dirty="0">
                <a:latin typeface="Times New Roman" pitchFamily="18" charset="0"/>
                <a:cs typeface="Times New Roman" pitchFamily="18" charset="0"/>
              </a:rPr>
              <a:t>9</a:t>
            </a:r>
            <a:r>
              <a:rPr lang="ru-RU" sz="2000" dirty="0" smtClean="0">
                <a:latin typeface="Times New Roman" pitchFamily="18" charset="0"/>
                <a:cs typeface="Times New Roman" pitchFamily="18" charset="0"/>
              </a:rPr>
              <a:t>) участие в социально значимых проектов Свердловской области.</a:t>
            </a:r>
            <a:endParaRPr lang="ru-RU" sz="2000" dirty="0">
              <a:latin typeface="Times New Roman" pitchFamily="18" charset="0"/>
              <a:cs typeface="Times New Roman" pitchFamily="18" charset="0"/>
            </a:endParaRPr>
          </a:p>
        </p:txBody>
      </p:sp>
      <p:sp>
        <p:nvSpPr>
          <p:cNvPr id="9" name="Номер слайда 3"/>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3</a:t>
            </a:fld>
            <a:endParaRPr lang="ru-RU" sz="1400">
              <a:latin typeface="Times New Roman" pitchFamily="18" charset="0"/>
              <a:cs typeface="Times New Roman" pitchFamily="18" charset="0"/>
            </a:endParaRPr>
          </a:p>
        </p:txBody>
      </p:sp>
    </p:spTree>
    <p:extLst>
      <p:ext uri="{BB962C8B-B14F-4D97-AF65-F5344CB8AC3E}">
        <p14:creationId xmlns="" xmlns:p14="http://schemas.microsoft.com/office/powerpoint/2010/main" val="3196194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igps.ru/sites/default/files/фото%20кафедр/кафедра%20ПТиС/Шавалеев%20М.Р..JPG"/>
          <p:cNvPicPr>
            <a:picLocks noChangeAspect="1" noChangeArrowheads="1"/>
          </p:cNvPicPr>
          <p:nvPr/>
        </p:nvPicPr>
        <p:blipFill>
          <a:blip r:embed="rId2" cstate="print"/>
          <a:srcRect/>
          <a:stretch>
            <a:fillRect/>
          </a:stretch>
        </p:blipFill>
        <p:spPr bwMode="auto">
          <a:xfrm>
            <a:off x="467544" y="980728"/>
            <a:ext cx="3528392" cy="5040560"/>
          </a:xfrm>
          <a:prstGeom prst="rect">
            <a:avLst/>
          </a:prstGeom>
          <a:ln>
            <a:noFill/>
          </a:ln>
          <a:effectLst>
            <a:softEdge rad="112500"/>
          </a:effectLst>
        </p:spPr>
      </p:pic>
      <p:sp>
        <p:nvSpPr>
          <p:cNvPr id="17409" name="Rectangle 1"/>
          <p:cNvSpPr>
            <a:spLocks noChangeArrowheads="1"/>
          </p:cNvSpPr>
          <p:nvPr/>
        </p:nvSpPr>
        <p:spPr bwMode="auto">
          <a:xfrm>
            <a:off x="3995936" y="459196"/>
            <a:ext cx="486003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 ходатайству кафедры пожарной тактики и службы (протокол №3 от 02.10.2018) на соискание премии Губернатора Свердловской области в номинации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Преподаватель года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 направлению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Технические науки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представлен преподаватель кафедры пожарной тактики и службы кандидат химических наук майор внутренней службы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Шавалеев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Марат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Рамилевич</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М.Р.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Шавалеев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проходит службу в Уральском институте ГПС МЧС России с 2004 года. Имеет стаж научно-педагогической работы – 9 лет. За время службы неоднократно поощрялся руководством института и МЧС России.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Имеет более 50 опубликованных и приравненных к ним научных, учебных и учебно-методических работ, в том числе научных монографий. Является автором двух патентов на изобретение и трех патентов на полезную модель.</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М.Р.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Шавалеев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читает курсы «Планирование и организация пожаротушения» и «Гидравлика» на высоком теоретическом и методическом уровне. Постоянно разрабатывает и внедряет в педагогическую практику новые современные информационные технологии и лабораторные стенды, разрабатывает экспериментальные установки для проведения научных исследований по направлениям кафедры. Принимает активное участие в мероприятиях кафедры и института, научно-практических конференциях.</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51520" y="1556792"/>
            <a:ext cx="8604956" cy="932596"/>
          </a:xfrm>
          <a:prstGeom prst="rect">
            <a:avLst/>
          </a:prstGeom>
        </p:spPr>
        <p:txBody>
          <a:bodyPr>
            <a:normAutofit fontScale="92500" lnSpcReduction="2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solidFill>
                  <a:srgbClr val="FF0000"/>
                </a:solidFill>
                <a:latin typeface="Times New Roman" pitchFamily="18" charset="0"/>
                <a:cs typeface="Times New Roman" pitchFamily="18" charset="0"/>
              </a:rPr>
              <a:t>Награждение </a:t>
            </a:r>
            <a:r>
              <a:rPr lang="ru-RU" dirty="0">
                <a:solidFill>
                  <a:srgbClr val="FF0000"/>
                </a:solidFill>
                <a:latin typeface="Times New Roman" pitchFamily="18" charset="0"/>
                <a:cs typeface="Times New Roman" pitchFamily="18" charset="0"/>
              </a:rPr>
              <a:t>ведомственными </a:t>
            </a:r>
            <a:endParaRPr lang="ru-RU" dirty="0" smtClean="0">
              <a:solidFill>
                <a:srgbClr val="FF0000"/>
              </a:solidFill>
              <a:latin typeface="Times New Roman" pitchFamily="18" charset="0"/>
              <a:cs typeface="Times New Roman" pitchFamily="18" charset="0"/>
            </a:endParaRPr>
          </a:p>
          <a:p>
            <a:pPr algn="ctr"/>
            <a:r>
              <a:rPr lang="ru-RU" dirty="0" smtClean="0">
                <a:solidFill>
                  <a:srgbClr val="FF0000"/>
                </a:solidFill>
                <a:latin typeface="Times New Roman" pitchFamily="18" charset="0"/>
                <a:cs typeface="Times New Roman" pitchFamily="18" charset="0"/>
              </a:rPr>
              <a:t>наградами</a:t>
            </a:r>
            <a:endParaRPr lang="ru-RU" dirty="0">
              <a:solidFill>
                <a:srgbClr val="FF0000"/>
              </a:solidFill>
              <a:latin typeface="Times New Roman" pitchFamily="18" charset="0"/>
              <a:cs typeface="Times New Roman" pitchFamily="18" charset="0"/>
            </a:endParaRPr>
          </a:p>
        </p:txBody>
      </p:sp>
      <p:sp>
        <p:nvSpPr>
          <p:cNvPr id="9" name="Номер слайда 3"/>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5</a:t>
            </a:fld>
            <a:endParaRPr lang="ru-RU" sz="1400">
              <a:latin typeface="Times New Roman" pitchFamily="18" charset="0"/>
              <a:cs typeface="Times New Roman" pitchFamily="18" charset="0"/>
            </a:endParaRPr>
          </a:p>
        </p:txBody>
      </p:sp>
      <p:sp>
        <p:nvSpPr>
          <p:cNvPr id="2" name="Прямоугольник 1"/>
          <p:cNvSpPr/>
          <p:nvPr/>
        </p:nvSpPr>
        <p:spPr>
          <a:xfrm>
            <a:off x="467544" y="2564904"/>
            <a:ext cx="8280920" cy="1323439"/>
          </a:xfrm>
          <a:prstGeom prst="rect">
            <a:avLst/>
          </a:prstGeom>
        </p:spPr>
        <p:txBody>
          <a:bodyPr wrap="square">
            <a:spAutoFit/>
          </a:bodyPr>
          <a:lstStyle/>
          <a:p>
            <a:pPr algn="just"/>
            <a:r>
              <a:rPr lang="ru-RU" sz="2000" dirty="0" smtClean="0">
                <a:latin typeface="Times New Roman" pitchFamily="18" charset="0"/>
                <a:cs typeface="Times New Roman" pitchFamily="18" charset="0"/>
              </a:rPr>
              <a:t>	Приказом </a:t>
            </a:r>
            <a:r>
              <a:rPr lang="ru-RU" sz="2000" dirty="0">
                <a:latin typeface="Times New Roman" pitchFamily="18" charset="0"/>
                <a:cs typeface="Times New Roman" pitchFamily="18" charset="0"/>
              </a:rPr>
              <a:t>Министерства Российской Федерации по делам гражданской обороны, чрезвычайным ситуациям и ликвидации последствий стихийных бедствий от «18» апреля 2018 г. № 135-К награжден нагрудным знаком МЧС России </a:t>
            </a:r>
            <a:r>
              <a:rPr lang="ru-RU" sz="2000" b="1" dirty="0">
                <a:latin typeface="Times New Roman" pitchFamily="18" charset="0"/>
                <a:cs typeface="Times New Roman" pitchFamily="18" charset="0"/>
              </a:rPr>
              <a:t>«За заслуги»</a:t>
            </a:r>
            <a:r>
              <a:rPr lang="ru-RU" sz="2000" dirty="0">
                <a:latin typeface="Times New Roman" pitchFamily="18" charset="0"/>
                <a:cs typeface="Times New Roman" pitchFamily="18" charset="0"/>
              </a:rPr>
              <a:t>.</a:t>
            </a:r>
          </a:p>
        </p:txBody>
      </p:sp>
      <p:sp>
        <p:nvSpPr>
          <p:cNvPr id="19457" name="Rectangle 1"/>
          <p:cNvSpPr>
            <a:spLocks noChangeArrowheads="1"/>
          </p:cNvSpPr>
          <p:nvPr/>
        </p:nvSpPr>
        <p:spPr bwMode="auto">
          <a:xfrm>
            <a:off x="467544" y="374467"/>
            <a:ext cx="8172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Достижения соискателя в период с 1 ноября 2017 г. по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ноября 2018 г. в соответствии с показателями в номинации «Преподаватель года»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58606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323527" y="836713"/>
            <a:ext cx="8496945" cy="5380936"/>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a:spcBef>
                <a:spcPts val="0"/>
              </a:spcBef>
              <a:buNone/>
            </a:pPr>
            <a:r>
              <a:rPr lang="en-US" sz="2000" b="1" dirty="0" smtClean="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marL="0" indent="0" algn="just">
              <a:buNone/>
            </a:pPr>
            <a:r>
              <a:rPr lang="en-US"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Решением диссертационного совета по защите диссертаций на соискание ученой степени кандидата наук, на соискание ученой степени доктора наук, созданного на базе Института металлургии Уральского отделения РАН России от 06 октября 2017 года № 11, присуждена ученая степень кандидата химических наук по специальности 02.00.04 Физическая химия. Решение о выдаче диплома – </a:t>
            </a:r>
            <a:r>
              <a:rPr lang="ru-RU" sz="2000" b="1" i="1" dirty="0">
                <a:latin typeface="Times New Roman" pitchFamily="18" charset="0"/>
                <a:cs typeface="Times New Roman" pitchFamily="18" charset="0"/>
              </a:rPr>
              <a:t>приказ Министерства образования и науки РФ от 22 декабря 2017 года №1271-нк/-33.</a:t>
            </a:r>
          </a:p>
        </p:txBody>
      </p:sp>
      <p:sp>
        <p:nvSpPr>
          <p:cNvPr id="9" name="Заголовок 1"/>
          <p:cNvSpPr txBox="1">
            <a:spLocks/>
          </p:cNvSpPr>
          <p:nvPr/>
        </p:nvSpPr>
        <p:spPr>
          <a:xfrm>
            <a:off x="47133" y="404664"/>
            <a:ext cx="8929442" cy="720080"/>
          </a:xfrm>
          <a:prstGeom prst="rect">
            <a:avLst/>
          </a:prstGeom>
        </p:spPr>
        <p:txBody>
          <a:bodyP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3200" dirty="0" smtClean="0">
                <a:solidFill>
                  <a:srgbClr val="FF0000"/>
                </a:solidFill>
                <a:latin typeface="Times New Roman" pitchFamily="18" charset="0"/>
                <a:cs typeface="Times New Roman" pitchFamily="18" charset="0"/>
              </a:rPr>
              <a:t>Присвоение ученой степени</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endParaRPr lang="ru-RU" sz="3200" dirty="0">
              <a:solidFill>
                <a:srgbClr val="FF0000"/>
              </a:solidFill>
              <a:latin typeface="Times New Roman" pitchFamily="18" charset="0"/>
              <a:cs typeface="Times New Roman" pitchFamily="18" charset="0"/>
            </a:endParaRPr>
          </a:p>
        </p:txBody>
      </p:sp>
      <p:sp>
        <p:nvSpPr>
          <p:cNvPr id="10" name="Номер слайда 4"/>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6</a:t>
            </a:fld>
            <a:endParaRPr lang="ru-RU" sz="1400">
              <a:latin typeface="Times New Roman" pitchFamily="18" charset="0"/>
              <a:cs typeface="Times New Roman" pitchFamily="18" charset="0"/>
            </a:endParaRPr>
          </a:p>
        </p:txBody>
      </p:sp>
      <p:pic>
        <p:nvPicPr>
          <p:cNvPr id="2" name="Picture 2" descr="imag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3501008"/>
            <a:ext cx="7746308" cy="28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39711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95536" y="476672"/>
            <a:ext cx="8496945" cy="1440160"/>
          </a:xfrm>
          <a:prstGeom prst="rect">
            <a:avLst/>
          </a:prstGeom>
        </p:spPr>
        <p:txBody>
          <a:bodyPr>
            <a:normAutofit fontScale="77500" lnSpcReduction="2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dirty="0" smtClean="0">
                <a:solidFill>
                  <a:srgbClr val="FF0000"/>
                </a:solidFill>
                <a:latin typeface="Times New Roman" pitchFamily="18" charset="0"/>
                <a:cs typeface="Times New Roman" pitchFamily="18" charset="0"/>
              </a:rPr>
              <a:t>Публикация </a:t>
            </a:r>
            <a:r>
              <a:rPr lang="ru-RU" sz="2800" dirty="0" smtClean="0">
                <a:solidFill>
                  <a:srgbClr val="FF0000"/>
                </a:solidFill>
                <a:latin typeface="Times New Roman" pitchFamily="18" charset="0"/>
                <a:cs typeface="Times New Roman" pitchFamily="18" charset="0"/>
              </a:rPr>
              <a:t>статей в научных журналах, включенных в Перечень Высшей аттестационной комиссии Минобрнауки России, а также  реферативных баз данных по мировым научным публикациям </a:t>
            </a:r>
            <a:r>
              <a:rPr lang="en-US" sz="2800" dirty="0" smtClean="0">
                <a:solidFill>
                  <a:srgbClr val="FF0000"/>
                </a:solidFill>
                <a:latin typeface="Times New Roman" pitchFamily="18" charset="0"/>
                <a:cs typeface="Times New Roman" pitchFamily="18" charset="0"/>
              </a:rPr>
              <a:t>Web of Science</a:t>
            </a:r>
            <a:r>
              <a:rPr lang="ru-RU" sz="2800" dirty="0" smtClean="0">
                <a:solidFill>
                  <a:srgbClr val="FF0000"/>
                </a:solidFill>
                <a:latin typeface="Times New Roman" pitchFamily="18" charset="0"/>
                <a:cs typeface="Times New Roman" pitchFamily="18" charset="0"/>
              </a:rPr>
              <a:t> и </a:t>
            </a:r>
            <a:r>
              <a:rPr lang="en-US" sz="2800" dirty="0" smtClean="0">
                <a:solidFill>
                  <a:srgbClr val="FF0000"/>
                </a:solidFill>
                <a:latin typeface="Times New Roman" pitchFamily="18" charset="0"/>
                <a:cs typeface="Times New Roman" pitchFamily="18" charset="0"/>
              </a:rPr>
              <a:t>Scopus</a:t>
            </a:r>
            <a:r>
              <a:rPr lang="ru-RU" sz="2800" dirty="0" smtClean="0">
                <a:solidFill>
                  <a:srgbClr val="FF0000"/>
                </a:solidFill>
                <a:latin typeface="Times New Roman" pitchFamily="18" charset="0"/>
                <a:cs typeface="Times New Roman" pitchFamily="18" charset="0"/>
              </a:rPr>
              <a:t>, индекс </a:t>
            </a:r>
            <a:r>
              <a:rPr lang="ru-RU" sz="2800" dirty="0" err="1" smtClean="0">
                <a:solidFill>
                  <a:srgbClr val="FF0000"/>
                </a:solidFill>
                <a:latin typeface="Times New Roman" pitchFamily="18" charset="0"/>
                <a:cs typeface="Times New Roman" pitchFamily="18" charset="0"/>
              </a:rPr>
              <a:t>Хирша</a:t>
            </a:r>
            <a:r>
              <a:rPr lang="ru-RU" sz="2800" dirty="0" smtClean="0">
                <a:solidFill>
                  <a:srgbClr val="FF0000"/>
                </a:solidFill>
                <a:latin typeface="Times New Roman" pitchFamily="18" charset="0"/>
                <a:cs typeface="Times New Roman" pitchFamily="18" charset="0"/>
              </a:rPr>
              <a:t>, руководство научным кружком</a:t>
            </a:r>
            <a:endParaRPr lang="ru-RU" sz="2800" dirty="0">
              <a:solidFill>
                <a:srgbClr val="FF0000"/>
              </a:solidFill>
              <a:latin typeface="Times New Roman" pitchFamily="18" charset="0"/>
              <a:cs typeface="Times New Roman" pitchFamily="18" charset="0"/>
            </a:endParaRPr>
          </a:p>
        </p:txBody>
      </p:sp>
      <p:sp>
        <p:nvSpPr>
          <p:cNvPr id="10" name="Номер слайда 4"/>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7</a:t>
            </a:fld>
            <a:endParaRPr lang="ru-RU" sz="1400">
              <a:latin typeface="Times New Roman" pitchFamily="18" charset="0"/>
              <a:cs typeface="Times New Roman" pitchFamily="18" charset="0"/>
            </a:endParaRPr>
          </a:p>
        </p:txBody>
      </p:sp>
      <p:sp>
        <p:nvSpPr>
          <p:cNvPr id="7" name="Объект 2"/>
          <p:cNvSpPr txBox="1">
            <a:spLocks/>
          </p:cNvSpPr>
          <p:nvPr/>
        </p:nvSpPr>
        <p:spPr>
          <a:xfrm>
            <a:off x="291795" y="2060848"/>
            <a:ext cx="8496945" cy="3744416"/>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spcBef>
                <a:spcPts val="0"/>
              </a:spcBef>
              <a:buNone/>
            </a:pPr>
            <a:r>
              <a:rPr lang="ru-RU" sz="2000" b="1" dirty="0" smtClean="0">
                <a:latin typeface="Times New Roman" pitchFamily="18" charset="0"/>
                <a:cs typeface="Times New Roman" pitchFamily="18" charset="0"/>
              </a:rPr>
              <a:t>Публикация статей:</a:t>
            </a:r>
          </a:p>
          <a:p>
            <a:pPr marL="0" indent="0">
              <a:spcBef>
                <a:spcPts val="0"/>
              </a:spcBef>
              <a:buNone/>
            </a:pPr>
            <a:r>
              <a:rPr lang="ru-RU" sz="2000" b="1"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1 </a:t>
            </a:r>
            <a:r>
              <a:rPr lang="ru-RU" sz="1800" dirty="0">
                <a:latin typeface="Times New Roman" pitchFamily="18" charset="0"/>
                <a:cs typeface="Times New Roman" pitchFamily="18" charset="0"/>
              </a:rPr>
              <a:t>– в журналах </a:t>
            </a:r>
            <a:r>
              <a:rPr lang="en-US" sz="2000" dirty="0">
                <a:latin typeface="Times New Roman" pitchFamily="18" charset="0"/>
                <a:cs typeface="Times New Roman" pitchFamily="18" charset="0"/>
              </a:rPr>
              <a:t>Web of </a:t>
            </a:r>
            <a:r>
              <a:rPr lang="en-US" sz="2000" dirty="0" smtClean="0">
                <a:latin typeface="Times New Roman" pitchFamily="18" charset="0"/>
                <a:cs typeface="Times New Roman" pitchFamily="18" charset="0"/>
              </a:rPr>
              <a:t>Science</a:t>
            </a:r>
            <a:endParaRPr lang="ru-RU" sz="2000" dirty="0" smtClean="0">
              <a:latin typeface="Times New Roman" pitchFamily="18" charset="0"/>
              <a:cs typeface="Times New Roman" pitchFamily="18" charset="0"/>
            </a:endParaRPr>
          </a:p>
          <a:p>
            <a:pPr marL="0" indent="0">
              <a:spcBef>
                <a:spcPts val="0"/>
              </a:spcBef>
              <a:buNone/>
            </a:pPr>
            <a:r>
              <a:rPr lang="ru-RU" sz="18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2 – в журналах ВАК	</a:t>
            </a:r>
          </a:p>
          <a:p>
            <a:pPr marL="0" indent="0">
              <a:spcBef>
                <a:spcPts val="0"/>
              </a:spcBef>
              <a:buNone/>
            </a:pPr>
            <a:r>
              <a:rPr lang="ru-RU" sz="2000" dirty="0" smtClean="0">
                <a:latin typeface="Times New Roman" pitchFamily="18" charset="0"/>
                <a:cs typeface="Times New Roman" pitchFamily="18" charset="0"/>
              </a:rPr>
              <a:t>	1 – в журнале РИНЦ	</a:t>
            </a:r>
          </a:p>
          <a:p>
            <a:pPr marL="0" indent="0">
              <a:spcBef>
                <a:spcPts val="0"/>
              </a:spcBef>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3 – в сборниках материалов научно-практических конференций</a:t>
            </a:r>
          </a:p>
          <a:p>
            <a:pPr marL="0" indent="0">
              <a:spcBef>
                <a:spcPts val="0"/>
              </a:spcBef>
              <a:buNone/>
            </a:pPr>
            <a:endParaRPr lang="ru-RU" sz="2000" b="1" dirty="0" smtClean="0">
              <a:latin typeface="Times New Roman" pitchFamily="18" charset="0"/>
              <a:cs typeface="Times New Roman" pitchFamily="18" charset="0"/>
            </a:endParaRPr>
          </a:p>
          <a:p>
            <a:pPr marL="87312" lvl="1" indent="0">
              <a:spcBef>
                <a:spcPts val="0"/>
              </a:spcBef>
              <a:buNone/>
            </a:pPr>
            <a:r>
              <a:rPr lang="ru-RU" sz="2000" b="1" dirty="0" smtClean="0">
                <a:latin typeface="Times New Roman" pitchFamily="18" charset="0"/>
                <a:cs typeface="Times New Roman" pitchFamily="18" charset="0"/>
              </a:rPr>
              <a:t>Число цитирований:</a:t>
            </a:r>
            <a:r>
              <a:rPr lang="ru-RU" sz="2000" dirty="0" smtClean="0">
                <a:latin typeface="Times New Roman" pitchFamily="18" charset="0"/>
                <a:cs typeface="Times New Roman" pitchFamily="18" charset="0"/>
              </a:rPr>
              <a:t> 52. </a:t>
            </a:r>
          </a:p>
          <a:p>
            <a:pPr marL="87312" lvl="1" indent="0">
              <a:spcBef>
                <a:spcPts val="0"/>
              </a:spcBef>
              <a:buNone/>
            </a:pPr>
            <a:r>
              <a:rPr lang="ru-RU" sz="2000" b="1" dirty="0" smtClean="0">
                <a:latin typeface="Times New Roman" pitchFamily="18" charset="0"/>
                <a:cs typeface="Times New Roman" pitchFamily="18" charset="0"/>
              </a:rPr>
              <a:t>Индекс </a:t>
            </a:r>
            <a:r>
              <a:rPr lang="ru-RU" sz="2000" b="1" dirty="0" err="1" smtClean="0">
                <a:latin typeface="Times New Roman" pitchFamily="18" charset="0"/>
                <a:cs typeface="Times New Roman" pitchFamily="18" charset="0"/>
              </a:rPr>
              <a:t>Хирша</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2.</a:t>
            </a:r>
            <a:r>
              <a:rPr lang="ru-RU" sz="2000" b="1" i="1" dirty="0" smtClean="0">
                <a:latin typeface="Times New Roman" pitchFamily="18" charset="0"/>
                <a:cs typeface="Times New Roman" pitchFamily="18" charset="0"/>
              </a:rPr>
              <a:t> </a:t>
            </a:r>
          </a:p>
          <a:p>
            <a:pPr marL="0" indent="0" algn="just">
              <a:spcBef>
                <a:spcPts val="0"/>
              </a:spcBef>
              <a:buNone/>
            </a:pPr>
            <a:endParaRPr lang="ru-RU" sz="2000" b="1" dirty="0" smtClean="0">
              <a:latin typeface="Times New Roman" pitchFamily="18" charset="0"/>
              <a:cs typeface="Times New Roman" pitchFamily="18" charset="0"/>
            </a:endParaRPr>
          </a:p>
          <a:p>
            <a:pPr marL="0" indent="0" algn="just">
              <a:spcBef>
                <a:spcPts val="0"/>
              </a:spcBef>
              <a:buNone/>
            </a:pPr>
            <a:r>
              <a:rPr lang="ru-RU" sz="2000" b="1" dirty="0" smtClean="0">
                <a:latin typeface="Times New Roman" pitchFamily="18" charset="0"/>
                <a:cs typeface="Times New Roman" pitchFamily="18" charset="0"/>
              </a:rPr>
              <a:t>Руководство научными студенческими обществами (кружками, секциями):</a:t>
            </a:r>
            <a:r>
              <a:rPr lang="en-US"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является руководителем научного кружка кафедры пожарной тактики и службы.</a:t>
            </a:r>
            <a:endParaRPr lang="ru-RU" sz="2000" dirty="0"/>
          </a:p>
        </p:txBody>
      </p:sp>
    </p:spTree>
    <p:extLst>
      <p:ext uri="{BB962C8B-B14F-4D97-AF65-F5344CB8AC3E}">
        <p14:creationId xmlns="" xmlns:p14="http://schemas.microsoft.com/office/powerpoint/2010/main" val="648615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23527" y="692696"/>
            <a:ext cx="8496945" cy="792088"/>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dirty="0" smtClean="0">
                <a:solidFill>
                  <a:srgbClr val="FF0000"/>
                </a:solidFill>
                <a:latin typeface="Times New Roman" pitchFamily="18" charset="0"/>
                <a:cs typeface="Times New Roman" pitchFamily="18" charset="0"/>
              </a:rPr>
              <a:t>Публикация монографий</a:t>
            </a:r>
            <a:endParaRPr lang="ru-RU" sz="2800" dirty="0">
              <a:solidFill>
                <a:srgbClr val="FF0000"/>
              </a:solidFill>
              <a:latin typeface="Times New Roman" pitchFamily="18" charset="0"/>
              <a:cs typeface="Times New Roman" pitchFamily="18" charset="0"/>
            </a:endParaRPr>
          </a:p>
        </p:txBody>
      </p:sp>
      <p:sp>
        <p:nvSpPr>
          <p:cNvPr id="10" name="Номер слайда 4"/>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8</a:t>
            </a:fld>
            <a:endParaRPr lang="ru-RU" sz="1400">
              <a:latin typeface="Times New Roman" pitchFamily="18" charset="0"/>
              <a:cs typeface="Times New Roman" pitchFamily="18" charset="0"/>
            </a:endParaRPr>
          </a:p>
        </p:txBody>
      </p:sp>
      <p:sp>
        <p:nvSpPr>
          <p:cNvPr id="2" name="Прямоугольник 1"/>
          <p:cNvSpPr/>
          <p:nvPr/>
        </p:nvSpPr>
        <p:spPr>
          <a:xfrm>
            <a:off x="485457" y="2034221"/>
            <a:ext cx="4572000" cy="400110"/>
          </a:xfrm>
          <a:prstGeom prst="rect">
            <a:avLst/>
          </a:prstGeom>
        </p:spPr>
        <p:txBody>
          <a:bodyPr>
            <a:spAutoFit/>
          </a:bodyPr>
          <a:lstStyle/>
          <a:p>
            <a:pPr algn="ctr"/>
            <a:r>
              <a:rPr lang="ru-RU" sz="2000" b="1" dirty="0" smtClean="0">
                <a:latin typeface="Times New Roman" pitchFamily="18" charset="0"/>
                <a:cs typeface="Times New Roman" pitchFamily="18" charset="0"/>
              </a:rPr>
              <a:t>Выпущено три монографии:</a:t>
            </a:r>
            <a:endParaRPr lang="ru-RU" sz="2000" b="1" dirty="0">
              <a:latin typeface="Times New Roman" pitchFamily="18" charset="0"/>
              <a:cs typeface="Times New Roman" pitchFamily="18" charset="0"/>
            </a:endParaRPr>
          </a:p>
        </p:txBody>
      </p:sp>
      <p:sp>
        <p:nvSpPr>
          <p:cNvPr id="5" name="Прямоугольник 4"/>
          <p:cNvSpPr/>
          <p:nvPr/>
        </p:nvSpPr>
        <p:spPr>
          <a:xfrm>
            <a:off x="467544" y="2492896"/>
            <a:ext cx="4587550" cy="3477875"/>
          </a:xfrm>
          <a:prstGeom prst="rect">
            <a:avLst/>
          </a:prstGeom>
        </p:spPr>
        <p:txBody>
          <a:bodyPr wrap="square">
            <a:spAutoFit/>
          </a:bodyPr>
          <a:lstStyle/>
          <a:p>
            <a:pPr algn="just"/>
            <a:r>
              <a:rPr lang="ru-RU" sz="2000" dirty="0" smtClean="0">
                <a:latin typeface="Times New Roman" pitchFamily="18" charset="0"/>
                <a:cs typeface="Times New Roman" pitchFamily="18" charset="0"/>
              </a:rPr>
              <a:t>1. Физико-химические </a:t>
            </a:r>
            <a:r>
              <a:rPr lang="ru-RU" sz="2000" dirty="0">
                <a:latin typeface="Times New Roman" pitchFamily="18" charset="0"/>
                <a:cs typeface="Times New Roman" pitchFamily="18" charset="0"/>
              </a:rPr>
              <a:t>процессы термической переработки радиоактивного графита в карбонатных расплавах содержащих CuO и </a:t>
            </a:r>
            <a:r>
              <a:rPr lang="ru-RU" sz="2000" dirty="0" smtClean="0">
                <a:latin typeface="Times New Roman" pitchFamily="18" charset="0"/>
                <a:cs typeface="Times New Roman" pitchFamily="18" charset="0"/>
              </a:rPr>
              <a:t>NiO;</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2. </a:t>
            </a:r>
            <a:r>
              <a:rPr lang="ru-RU" sz="2000" dirty="0">
                <a:latin typeface="Times New Roman" pitchFamily="18" charset="0"/>
                <a:cs typeface="Times New Roman" pitchFamily="18" charset="0"/>
              </a:rPr>
              <a:t>Высокотемпературная переработка радиоактивного графита в электродуговых </a:t>
            </a:r>
            <a:r>
              <a:rPr lang="ru-RU" sz="2000" dirty="0" smtClean="0">
                <a:latin typeface="Times New Roman" pitchFamily="18" charset="0"/>
                <a:cs typeface="Times New Roman" pitchFamily="18" charset="0"/>
              </a:rPr>
              <a:t>печах;</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3. Переработка </a:t>
            </a:r>
            <a:r>
              <a:rPr lang="ru-RU" sz="2000" dirty="0">
                <a:latin typeface="Times New Roman" pitchFamily="18" charset="0"/>
                <a:cs typeface="Times New Roman" pitchFamily="18" charset="0"/>
              </a:rPr>
              <a:t>реакторного графита в оксидно-карбонатных </a:t>
            </a:r>
            <a:r>
              <a:rPr lang="ru-RU" sz="2000" dirty="0" smtClean="0">
                <a:latin typeface="Times New Roman" pitchFamily="18" charset="0"/>
                <a:cs typeface="Times New Roman" pitchFamily="18" charset="0"/>
              </a:rPr>
              <a:t>системах.</a:t>
            </a:r>
            <a:endParaRPr lang="ru-RU"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766" t="17383" r="51851" b="15588"/>
          <a:stretch/>
        </p:blipFill>
        <p:spPr bwMode="auto">
          <a:xfrm>
            <a:off x="5220072" y="1335981"/>
            <a:ext cx="1628068" cy="232125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9026" t="18128" r="52963" b="15672"/>
          <a:stretch/>
        </p:blipFill>
        <p:spPr bwMode="auto">
          <a:xfrm>
            <a:off x="7020272" y="2112166"/>
            <a:ext cx="1728192" cy="255269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0206" t="16772" r="55291" b="27693"/>
          <a:stretch/>
        </p:blipFill>
        <p:spPr bwMode="auto">
          <a:xfrm>
            <a:off x="5220072" y="3774714"/>
            <a:ext cx="1628068" cy="239058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450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23527" y="548680"/>
            <a:ext cx="8496945" cy="720080"/>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dirty="0" smtClean="0">
                <a:solidFill>
                  <a:srgbClr val="FF0000"/>
                </a:solidFill>
                <a:latin typeface="Times New Roman" pitchFamily="18" charset="0"/>
                <a:cs typeface="Times New Roman" pitchFamily="18" charset="0"/>
              </a:rPr>
              <a:t>Участие в конференциях и выставках </a:t>
            </a:r>
            <a:endParaRPr lang="ru-RU" sz="2800" dirty="0">
              <a:solidFill>
                <a:srgbClr val="FF0000"/>
              </a:solidFill>
              <a:latin typeface="Times New Roman" pitchFamily="18" charset="0"/>
              <a:cs typeface="Times New Roman" pitchFamily="18" charset="0"/>
            </a:endParaRPr>
          </a:p>
        </p:txBody>
      </p:sp>
      <p:sp>
        <p:nvSpPr>
          <p:cNvPr id="10" name="Номер слайда 4"/>
          <p:cNvSpPr>
            <a:spLocks noGrp="1"/>
          </p:cNvSpPr>
          <p:nvPr>
            <p:ph type="sldNum" sz="quarter" idx="12"/>
          </p:nvPr>
        </p:nvSpPr>
        <p:spPr>
          <a:xfrm>
            <a:off x="7425344" y="6459786"/>
            <a:ext cx="984019" cy="365125"/>
          </a:xfrm>
        </p:spPr>
        <p:txBody>
          <a:bodyPr vert="horz" lIns="91440" tIns="45720" rIns="91440" bIns="45720" rtlCol="0" anchor="ctr"/>
          <a:lstStyle/>
          <a:p>
            <a:fld id="{C96C1E50-8691-466B-99A3-A6E3B27B5386}" type="slidenum">
              <a:rPr lang="ru-RU" sz="1400" smtClean="0">
                <a:latin typeface="Times New Roman" pitchFamily="18" charset="0"/>
                <a:cs typeface="Times New Roman" pitchFamily="18" charset="0"/>
              </a:rPr>
              <a:pPr/>
              <a:t>9</a:t>
            </a:fld>
            <a:endParaRPr lang="ru-RU" sz="1400">
              <a:latin typeface="Times New Roman" pitchFamily="18" charset="0"/>
              <a:cs typeface="Times New Roman" pitchFamily="18" charset="0"/>
            </a:endParaRPr>
          </a:p>
        </p:txBody>
      </p:sp>
      <p:sp>
        <p:nvSpPr>
          <p:cNvPr id="2" name="Прямоугольник 1"/>
          <p:cNvSpPr/>
          <p:nvPr/>
        </p:nvSpPr>
        <p:spPr>
          <a:xfrm>
            <a:off x="467544" y="1268760"/>
            <a:ext cx="5112568" cy="4401205"/>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составе делегации от Уральского института ГПС МЧС России в международном салоне «КОМПЛЕКСНАЯ БЕЗОПАСНОСТЬ </a:t>
            </a:r>
            <a:r>
              <a:rPr lang="ru-RU" sz="2000" dirty="0" smtClean="0">
                <a:latin typeface="Times New Roman" pitchFamily="18" charset="0"/>
                <a:cs typeface="Times New Roman" pitchFamily="18" charset="0"/>
              </a:rPr>
              <a:t>- 2018</a:t>
            </a:r>
            <a:r>
              <a:rPr lang="ru-RU" sz="2000" dirty="0">
                <a:latin typeface="Times New Roman" pitchFamily="18" charset="0"/>
                <a:cs typeface="Times New Roman" pitchFamily="18" charset="0"/>
              </a:rPr>
              <a:t>» » проходившая в г. Москва, 6-8 июня</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 в </a:t>
            </a:r>
            <a:r>
              <a:rPr lang="ru-RU" sz="2000" dirty="0">
                <a:latin typeface="Times New Roman" pitchFamily="18" charset="0"/>
                <a:cs typeface="Times New Roman" pitchFamily="18" charset="0"/>
              </a:rPr>
              <a:t>научной конференции «Передовые технологии и инновации в области предупреждения, тушения пожаров и проведения АСР» в рамках </a:t>
            </a:r>
            <a:r>
              <a:rPr lang="ru-RU" sz="2000" b="1" i="1" dirty="0">
                <a:latin typeface="Times New Roman" pitchFamily="18" charset="0"/>
                <a:cs typeface="Times New Roman" pitchFamily="18" charset="0"/>
              </a:rPr>
              <a:t> </a:t>
            </a:r>
            <a:r>
              <a:rPr lang="ru-RU" sz="2000" dirty="0">
                <a:latin typeface="Times New Roman" pitchFamily="18" charset="0"/>
                <a:cs typeface="Times New Roman" pitchFamily="18" charset="0"/>
              </a:rPr>
              <a:t>Всероссийской выставки технологий, товаров и услуг для пожарной безопасности «</a:t>
            </a:r>
            <a:r>
              <a:rPr lang="en-US" sz="2000" dirty="0" err="1" smtClean="0">
                <a:latin typeface="Times New Roman" pitchFamily="18" charset="0"/>
                <a:cs typeface="Times New Roman" pitchFamily="18" charset="0"/>
              </a:rPr>
              <a:t>StopFire</a:t>
            </a:r>
            <a:r>
              <a:rPr lang="ru-RU" sz="2000" dirty="0" smtClean="0">
                <a:latin typeface="Times New Roman" pitchFamily="18" charset="0"/>
                <a:cs typeface="Times New Roman" pitchFamily="18" charset="0"/>
              </a:rPr>
              <a:t>-2018</a:t>
            </a:r>
            <a:r>
              <a:rPr lang="ru-RU" sz="2000" dirty="0">
                <a:latin typeface="Times New Roman" pitchFamily="18" charset="0"/>
                <a:cs typeface="Times New Roman" pitchFamily="18" charset="0"/>
              </a:rPr>
              <a:t>» проходившая в г. Екатеринбург, 17-19 сентября.</a:t>
            </a:r>
          </a:p>
        </p:txBody>
      </p:sp>
      <p:pic>
        <p:nvPicPr>
          <p:cNvPr id="3074" name="Picture 2" descr="C:\Documents and Settings\Марат\Мои документы\Firestop20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1340768"/>
            <a:ext cx="3216825" cy="44237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450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3870</TotalTime>
  <Words>587</Words>
  <Application>Microsoft Office PowerPoint</Application>
  <PresentationFormat>Экран (4:3)</PresentationFormat>
  <Paragraphs>94</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автономное образовательное учреждение  высшего профессионального образования «Уральский федеральный университет имени первого Президента России Б.Н. Ельцина»   Факультет безопасности Кафедра пожарной безопасности</dc:title>
  <dc:creator>Дарья</dc:creator>
  <cp:lastModifiedBy>Мария Контобойцева</cp:lastModifiedBy>
  <cp:revision>228</cp:revision>
  <dcterms:created xsi:type="dcterms:W3CDTF">2012-06-06T09:23:52Z</dcterms:created>
  <dcterms:modified xsi:type="dcterms:W3CDTF">2018-10-23T08:22:47Z</dcterms:modified>
</cp:coreProperties>
</file>